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4"/>
  </p:handoutMasterIdLst>
  <p:sldIdLst>
    <p:sldId id="275" r:id="rId2"/>
    <p:sldId id="276" r:id="rId3"/>
  </p:sldIdLst>
  <p:sldSz cx="30275213" cy="4280376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3" userDrawn="1">
          <p15:clr>
            <a:srgbClr val="A4A3A4"/>
          </p15:clr>
        </p15:guide>
        <p15:guide id="3" orient="horz" pos="5779" userDrawn="1">
          <p15:clr>
            <a:srgbClr val="A4A3A4"/>
          </p15:clr>
        </p15:guide>
        <p15:guide id="4" pos="949" userDrawn="1">
          <p15:clr>
            <a:srgbClr val="A4A3A4"/>
          </p15:clr>
        </p15:guide>
        <p15:guide id="5" pos="18182" userDrawn="1">
          <p15:clr>
            <a:srgbClr val="A4A3A4"/>
          </p15:clr>
        </p15:guide>
        <p15:guide id="6" orient="horz" pos="10113" userDrawn="1">
          <p15:clr>
            <a:srgbClr val="A4A3A4"/>
          </p15:clr>
        </p15:guide>
        <p15:guide id="7" pos="12650" userDrawn="1">
          <p15:clr>
            <a:srgbClr val="A4A3A4"/>
          </p15:clr>
        </p15:guide>
        <p15:guide id="8" orient="horz" pos="7682" userDrawn="1">
          <p15:clr>
            <a:srgbClr val="A4A3A4"/>
          </p15:clr>
        </p15:guide>
        <p15:guide id="9" orient="horz" pos="13092" userDrawn="1">
          <p15:clr>
            <a:srgbClr val="A4A3A4"/>
          </p15:clr>
        </p15:guide>
        <p15:guide id="10" orient="horz" pos="5256" userDrawn="1">
          <p15:clr>
            <a:srgbClr val="A4A3A4"/>
          </p15:clr>
        </p15:guide>
        <p15:guide id="11" pos="6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1203D3"/>
    <a:srgbClr val="2A16C0"/>
    <a:srgbClr val="2D14C2"/>
    <a:srgbClr val="623EFC"/>
    <a:srgbClr val="0000FF"/>
    <a:srgbClr val="3366FF"/>
    <a:srgbClr val="7656FC"/>
    <a:srgbClr val="6666FF"/>
    <a:srgbClr val="4F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60" y="-6204"/>
      </p:cViewPr>
      <p:guideLst>
        <p:guide orient="horz" pos="13663"/>
        <p:guide orient="horz" pos="5779"/>
        <p:guide pos="949"/>
        <p:guide pos="18182"/>
        <p:guide orient="horz" pos="10113"/>
        <p:guide pos="12650"/>
        <p:guide orient="horz" pos="7682"/>
        <p:guide orient="horz" pos="13092"/>
        <p:guide orient="horz" pos="5256"/>
        <p:guide pos="68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C94A-2451-465D-AE4A-5BF4F98D5830}" type="datetimeFigureOut">
              <a:rPr lang="ko-KR" altLang="en-US" smtClean="0"/>
              <a:t>2023-08-29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4F55F-8625-4B8A-B7F8-D6C151F19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722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0F1E446-2A84-424C-B8AC-C38B85499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19142"/>
            <a:ext cx="30275213" cy="407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50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3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020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39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6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0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56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03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43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7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D549-BE8B-42D4-843E-A36848BF0535}" type="datetimeFigureOut">
              <a:rPr lang="ko-KR" altLang="en-US" smtClean="0"/>
              <a:pPr/>
              <a:t>2023-08-29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5F314-CCF8-46C4-8798-07C8BB906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35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AE54D8C-4DF4-4A3E-A108-403370DD7EF4}"/>
              </a:ext>
            </a:extLst>
          </p:cNvPr>
          <p:cNvSpPr/>
          <p:nvPr/>
        </p:nvSpPr>
        <p:spPr>
          <a:xfrm>
            <a:off x="0" y="48398"/>
            <a:ext cx="30275213" cy="5810866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47C81-B33C-44B7-94CF-16FEA186A539}"/>
              </a:ext>
            </a:extLst>
          </p:cNvPr>
          <p:cNvSpPr txBox="1"/>
          <p:nvPr/>
        </p:nvSpPr>
        <p:spPr>
          <a:xfrm>
            <a:off x="13248298" y="3385620"/>
            <a:ext cx="46858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0" b="1" i="1" spc="-300" dirty="0" err="1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작품명</a:t>
            </a:r>
            <a:endParaRPr lang="ko-KR" altLang="en-US" sz="12000" b="1" i="1" spc="-300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28FD302-ACDB-4B8F-8145-F075947308AB}"/>
              </a:ext>
            </a:extLst>
          </p:cNvPr>
          <p:cNvSpPr/>
          <p:nvPr/>
        </p:nvSpPr>
        <p:spPr>
          <a:xfrm>
            <a:off x="1209367" y="782965"/>
            <a:ext cx="13092883" cy="16330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810EA-8CB7-4E64-9120-CCE123ABC6C6}"/>
              </a:ext>
            </a:extLst>
          </p:cNvPr>
          <p:cNvSpPr txBox="1"/>
          <p:nvPr/>
        </p:nvSpPr>
        <p:spPr>
          <a:xfrm>
            <a:off x="1445344" y="1160870"/>
            <a:ext cx="176839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2023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5400" b="1" dirty="0" err="1">
                <a:solidFill>
                  <a:schemeClr val="accent5">
                    <a:lumMod val="50000"/>
                  </a:schemeClr>
                </a:solidFill>
                <a:latin typeface="+mn-ea"/>
              </a:rPr>
              <a:t>Dx</a:t>
            </a:r>
            <a:r>
              <a:rPr lang="en-US" altLang="ko-KR" sz="54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. 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캡스톤디자인 </a:t>
            </a:r>
            <a:r>
              <a:rPr lang="ko-KR" alt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아젠다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 경진대회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endParaRPr lang="ko-KR" altLang="en-US" sz="4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AEDB55F-BC5A-48AE-9D9B-F7E53F64108B}"/>
              </a:ext>
            </a:extLst>
          </p:cNvPr>
          <p:cNvGrpSpPr/>
          <p:nvPr/>
        </p:nvGrpSpPr>
        <p:grpSpPr>
          <a:xfrm>
            <a:off x="1445344" y="6593831"/>
            <a:ext cx="8170606" cy="5255628"/>
            <a:chOff x="973394" y="7669161"/>
            <a:chExt cx="9645445" cy="525562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B8E709F7-2084-4BC2-A24F-A277414438D3}"/>
                </a:ext>
              </a:extLst>
            </p:cNvPr>
            <p:cNvSpPr/>
            <p:nvPr/>
          </p:nvSpPr>
          <p:spPr>
            <a:xfrm>
              <a:off x="973394" y="7669161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0A39A1C-DBB6-4F1D-8826-F3B4C07A241B}"/>
                </a:ext>
              </a:extLst>
            </p:cNvPr>
            <p:cNvSpPr/>
            <p:nvPr/>
          </p:nvSpPr>
          <p:spPr>
            <a:xfrm>
              <a:off x="973394" y="9569827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FF58F0F-6DD3-4AAA-879F-40D350390673}"/>
                </a:ext>
              </a:extLst>
            </p:cNvPr>
            <p:cNvSpPr/>
            <p:nvPr/>
          </p:nvSpPr>
          <p:spPr>
            <a:xfrm>
              <a:off x="973394" y="11470493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6C9D9-D77A-458E-8D46-F8367B38103F}"/>
                </a:ext>
              </a:extLst>
            </p:cNvPr>
            <p:cNvSpPr txBox="1"/>
            <p:nvPr/>
          </p:nvSpPr>
          <p:spPr>
            <a:xfrm>
              <a:off x="1695929" y="7842311"/>
              <a:ext cx="89229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600" b="1" dirty="0" err="1" smtClean="0">
                  <a:solidFill>
                    <a:schemeClr val="bg1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계열</a:t>
              </a:r>
              <a:r>
                <a:rPr lang="ko-KR" altLang="en-US" sz="6600" b="1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〮학과명</a:t>
              </a:r>
              <a:r>
                <a:rPr lang="en-US" altLang="ko-KR" sz="66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6600" b="1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팀명</a:t>
              </a:r>
              <a:r>
                <a:rPr lang="en-US" altLang="ko-KR" sz="66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0B810C-95FA-4F3D-A948-A610BBDCD6E4}"/>
                </a:ext>
              </a:extLst>
            </p:cNvPr>
            <p:cNvSpPr txBox="1"/>
            <p:nvPr/>
          </p:nvSpPr>
          <p:spPr>
            <a:xfrm>
              <a:off x="2149121" y="9819248"/>
              <a:ext cx="77874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책임교수</a:t>
              </a:r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〮</a:t>
              </a:r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산업체명</a:t>
              </a:r>
              <a:endParaRPr lang="ko-KR" altLang="en-US" sz="6000" b="1" dirty="0">
                <a:solidFill>
                  <a:schemeClr val="accent5">
                    <a:lumMod val="50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97414F-941D-4803-80F9-A9EB3EF6B2F7}"/>
                </a:ext>
              </a:extLst>
            </p:cNvPr>
            <p:cNvSpPr txBox="1"/>
            <p:nvPr/>
          </p:nvSpPr>
          <p:spPr>
            <a:xfrm>
              <a:off x="3915633" y="11643643"/>
              <a:ext cx="421465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600" b="1" dirty="0" err="1" smtClean="0">
                  <a:solidFill>
                    <a:schemeClr val="bg1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참여학생</a:t>
              </a:r>
              <a:endPara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</p:grp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55D0302-5F4C-4481-ABDD-A97DAED42751}"/>
              </a:ext>
            </a:extLst>
          </p:cNvPr>
          <p:cNvSpPr/>
          <p:nvPr/>
        </p:nvSpPr>
        <p:spPr>
          <a:xfrm>
            <a:off x="9615949" y="6420681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i="1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학과명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6000" i="1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팀명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endParaRPr lang="ko-KR" altLang="en-US" sz="6000" i="1" dirty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F000CC6-1E9E-4B85-BFD2-26BC4F30F114}"/>
              </a:ext>
            </a:extLst>
          </p:cNvPr>
          <p:cNvSpPr/>
          <p:nvPr/>
        </p:nvSpPr>
        <p:spPr>
          <a:xfrm>
            <a:off x="10149298" y="8494497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6000" i="1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책임교수명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교수 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/ (</a:t>
            </a:r>
            <a:r>
              <a:rPr lang="ko-KR" altLang="en-US" sz="6000" i="1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산업체명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endParaRPr lang="ko-KR" altLang="en-US" sz="6000" i="1" dirty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86902DA-9141-4E7A-B312-5CB3F9E60E77}"/>
              </a:ext>
            </a:extLst>
          </p:cNvPr>
          <p:cNvSpPr/>
          <p:nvPr/>
        </p:nvSpPr>
        <p:spPr>
          <a:xfrm>
            <a:off x="10149298" y="10395163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i="1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대표학생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: 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성명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/ 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팀원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: 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성명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성명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성명</a:t>
            </a:r>
            <a:r>
              <a:rPr lang="en-US" altLang="ko-KR" sz="6000" i="1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 </a:t>
            </a:r>
            <a:endParaRPr lang="en-US" altLang="ko-KR" sz="6000" i="1" dirty="0" smtClean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CDDF587-A34E-48C5-9774-55B1D01686E4}"/>
              </a:ext>
            </a:extLst>
          </p:cNvPr>
          <p:cNvSpPr/>
          <p:nvPr/>
        </p:nvSpPr>
        <p:spPr>
          <a:xfrm>
            <a:off x="1445344" y="12891914"/>
            <a:ext cx="27196024" cy="1595630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0C45E-BEF7-4377-AF72-2909746F1D8D}"/>
              </a:ext>
            </a:extLst>
          </p:cNvPr>
          <p:cNvSpPr txBox="1"/>
          <p:nvPr/>
        </p:nvSpPr>
        <p:spPr>
          <a:xfrm>
            <a:off x="11924226" y="13206398"/>
            <a:ext cx="64267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운영 배경 및 목적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47809744-1333-4DF2-92E0-365736AD05B8}"/>
              </a:ext>
            </a:extLst>
          </p:cNvPr>
          <p:cNvSpPr/>
          <p:nvPr/>
        </p:nvSpPr>
        <p:spPr>
          <a:xfrm>
            <a:off x="1445344" y="22685248"/>
            <a:ext cx="27196024" cy="1454296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65099B-A093-4A75-8C39-711F707B5A23}"/>
              </a:ext>
            </a:extLst>
          </p:cNvPr>
          <p:cNvSpPr txBox="1"/>
          <p:nvPr/>
        </p:nvSpPr>
        <p:spPr>
          <a:xfrm>
            <a:off x="10220239" y="22858398"/>
            <a:ext cx="98347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작품 제작 방법 및 계획</a:t>
            </a:r>
            <a:endParaRPr lang="ko-KR" altLang="en-US" sz="6600" b="1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0775337-0852-431D-9AF9-1EECBA13AF59}"/>
              </a:ext>
            </a:extLst>
          </p:cNvPr>
          <p:cNvSpPr/>
          <p:nvPr/>
        </p:nvSpPr>
        <p:spPr>
          <a:xfrm>
            <a:off x="1445344" y="32337248"/>
            <a:ext cx="27196024" cy="1454296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86482-AEB2-4439-9C64-1115D5C5D546}"/>
              </a:ext>
            </a:extLst>
          </p:cNvPr>
          <p:cNvSpPr txBox="1"/>
          <p:nvPr/>
        </p:nvSpPr>
        <p:spPr>
          <a:xfrm>
            <a:off x="12590277" y="32510398"/>
            <a:ext cx="50946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 대 효 과</a:t>
            </a:r>
            <a:endParaRPr lang="ko-KR" altLang="en-US" sz="6600" b="1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07" y="16306800"/>
            <a:ext cx="26590544" cy="403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45607" y="15125700"/>
            <a:ext cx="26590544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  <a:p>
            <a:pPr algn="ctr"/>
            <a:r>
              <a:rPr lang="en-US" altLang="ko-KR" sz="2800" i="1" dirty="0"/>
              <a:t>Ⅰ. </a:t>
            </a:r>
            <a:r>
              <a:rPr lang="ko-KR" altLang="en-US" sz="2800" i="1" dirty="0" smtClean="0"/>
              <a:t>작품 선정 배경 및 목적</a:t>
            </a:r>
            <a:endParaRPr lang="ko-KR" altLang="en-US" sz="2800" i="1" dirty="0"/>
          </a:p>
          <a:p>
            <a:pPr algn="ctr"/>
            <a:r>
              <a:rPr lang="en-US" altLang="ko-KR" sz="2800" i="1" dirty="0" smtClean="0"/>
              <a:t>  </a:t>
            </a:r>
            <a:r>
              <a:rPr lang="ko-KR" altLang="en-US" sz="2800" i="1" dirty="0" smtClean="0"/>
              <a:t>심사기준을 참고하여 </a:t>
            </a:r>
            <a:r>
              <a:rPr lang="en-US" altLang="ko-KR" sz="2800" i="1" dirty="0" smtClean="0"/>
              <a:t> </a:t>
            </a:r>
            <a:r>
              <a:rPr lang="ko-KR" altLang="en-US" sz="2800" i="1" dirty="0"/>
              <a:t>아이디어의 창의성</a:t>
            </a:r>
            <a:r>
              <a:rPr lang="en-US" altLang="ko-KR" sz="2800" i="1" dirty="0"/>
              <a:t>(</a:t>
            </a:r>
            <a:r>
              <a:rPr lang="ko-KR" altLang="en-US" sz="2800" i="1" dirty="0"/>
              <a:t>독창성</a:t>
            </a:r>
            <a:r>
              <a:rPr lang="en-US" altLang="ko-KR" sz="2800" i="1" dirty="0"/>
              <a:t>) </a:t>
            </a:r>
            <a:r>
              <a:rPr lang="ko-KR" altLang="en-US" sz="2800" i="1" dirty="0"/>
              <a:t>및 진보성</a:t>
            </a:r>
            <a:r>
              <a:rPr lang="en-US" altLang="ko-KR" sz="2800" i="1" dirty="0"/>
              <a:t>, </a:t>
            </a:r>
            <a:r>
              <a:rPr lang="ko-KR" altLang="en-US" sz="2800" i="1" dirty="0"/>
              <a:t>기존 기술</a:t>
            </a:r>
            <a:r>
              <a:rPr lang="en-US" altLang="ko-KR" sz="2800" i="1" dirty="0"/>
              <a:t>(</a:t>
            </a:r>
            <a:r>
              <a:rPr lang="ko-KR" altLang="en-US" sz="2800" i="1" dirty="0"/>
              <a:t>제품</a:t>
            </a:r>
            <a:r>
              <a:rPr lang="en-US" altLang="ko-KR" sz="2800" i="1" dirty="0"/>
              <a:t>)</a:t>
            </a:r>
            <a:r>
              <a:rPr lang="ko-KR" altLang="en-US" sz="2800" i="1" dirty="0"/>
              <a:t>과의 </a:t>
            </a:r>
            <a:r>
              <a:rPr lang="ko-KR" altLang="en-US" sz="2800" i="1" dirty="0" smtClean="0"/>
              <a:t>차별성과 </a:t>
            </a:r>
            <a:r>
              <a:rPr lang="en-US" altLang="ko-KR" sz="2800" i="1" dirty="0" smtClean="0"/>
              <a:t> </a:t>
            </a:r>
            <a:r>
              <a:rPr lang="ko-KR" altLang="en-US" sz="2800" i="1" dirty="0"/>
              <a:t>기능성 및 미적 </a:t>
            </a:r>
            <a:r>
              <a:rPr lang="ko-KR" altLang="en-US" sz="2800" i="1" dirty="0" smtClean="0"/>
              <a:t>감각 </a:t>
            </a:r>
            <a:r>
              <a:rPr lang="ko-KR" altLang="en-US" sz="2800" i="1" dirty="0" err="1"/>
              <a:t>융합･반영</a:t>
            </a:r>
            <a:r>
              <a:rPr lang="ko-KR" altLang="en-US" sz="2800" i="1" dirty="0"/>
              <a:t> 내용의 </a:t>
            </a:r>
            <a:r>
              <a:rPr lang="ko-KR" altLang="en-US" sz="2800" i="1" dirty="0" smtClean="0"/>
              <a:t>우수성 등을 기술</a:t>
            </a:r>
            <a:endParaRPr lang="en-US" altLang="ko-KR" sz="2800" i="1" dirty="0" smtClean="0"/>
          </a:p>
          <a:p>
            <a:pPr algn="ctr"/>
            <a:endParaRPr lang="en-US" altLang="ko-KR" sz="2800" i="1" dirty="0" smtClean="0"/>
          </a:p>
          <a:p>
            <a:pPr algn="ctr"/>
            <a:r>
              <a:rPr lang="en-US" altLang="ko-KR" sz="2800" i="1" dirty="0"/>
              <a:t> </a:t>
            </a:r>
            <a:r>
              <a:rPr lang="en-US" altLang="ko-KR" sz="2800" i="1" dirty="0" smtClean="0"/>
              <a:t> </a:t>
            </a:r>
            <a:r>
              <a:rPr lang="ko-KR" altLang="en-US" sz="2800" i="1" dirty="0" smtClean="0"/>
              <a:t>선행 기술 및 특허 현황 등 기술</a:t>
            </a:r>
            <a:endParaRPr lang="en-US" altLang="ko-KR" sz="2800" i="1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5" name="TextBox 44"/>
          <p:cNvSpPr txBox="1"/>
          <p:nvPr/>
        </p:nvSpPr>
        <p:spPr>
          <a:xfrm>
            <a:off x="971437" y="24276420"/>
            <a:ext cx="2659054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/>
            <a:r>
              <a:rPr lang="en-US" altLang="ko-KR" sz="2800" i="1" dirty="0" smtClean="0">
                <a:latin typeface="+mn-ea"/>
              </a:rPr>
              <a:t>Ⅱ. </a:t>
            </a:r>
            <a:r>
              <a:rPr lang="ko-KR" altLang="en-US" sz="2800" i="1" dirty="0" smtClean="0">
                <a:latin typeface="+mn-ea"/>
              </a:rPr>
              <a:t>작품 제작 방법 및 계획 기술</a:t>
            </a:r>
            <a:endParaRPr lang="en-US" altLang="ko-KR" sz="2800" i="1" dirty="0" smtClean="0">
              <a:latin typeface="+mn-ea"/>
            </a:endParaRPr>
          </a:p>
          <a:p>
            <a:pPr algn="ctr" fontAlgn="base" latinLnBrk="1"/>
            <a:endParaRPr lang="ko-KR" altLang="en-US" sz="2800" i="1" dirty="0">
              <a:latin typeface="+mn-ea"/>
            </a:endParaRPr>
          </a:p>
          <a:p>
            <a:pPr marL="514350" indent="-514350" algn="ctr" fontAlgn="base">
              <a:buAutoNum type="arabicPeriod"/>
            </a:pPr>
            <a:r>
              <a:rPr lang="ko-KR" altLang="en-US" sz="2800" i="1" dirty="0" smtClean="0">
                <a:latin typeface="+mn-ea"/>
              </a:rPr>
              <a:t>기초 </a:t>
            </a:r>
            <a:r>
              <a:rPr lang="ko-KR" altLang="en-US" sz="2800" i="1" dirty="0">
                <a:latin typeface="+mn-ea"/>
              </a:rPr>
              <a:t>설계 </a:t>
            </a:r>
            <a:r>
              <a:rPr lang="ko-KR" altLang="en-US" sz="2800" i="1" dirty="0" smtClean="0">
                <a:latin typeface="+mn-ea"/>
              </a:rPr>
              <a:t>과정 및 </a:t>
            </a:r>
            <a:r>
              <a:rPr lang="ko-KR" altLang="en-US" sz="2800" i="1" dirty="0" err="1" smtClean="0">
                <a:latin typeface="+mn-ea"/>
              </a:rPr>
              <a:t>실현방법</a:t>
            </a:r>
            <a:r>
              <a:rPr lang="en-US" altLang="ko-KR" sz="2800" i="1" dirty="0" smtClean="0">
                <a:latin typeface="+mn-ea"/>
              </a:rPr>
              <a:t>(</a:t>
            </a:r>
            <a:r>
              <a:rPr lang="ko-KR" altLang="en-US" sz="2800" i="1" dirty="0" smtClean="0">
                <a:latin typeface="+mn-ea"/>
              </a:rPr>
              <a:t>제작 프로세스</a:t>
            </a:r>
            <a:r>
              <a:rPr lang="en-US" altLang="ko-KR" sz="2800" i="1" dirty="0" smtClean="0">
                <a:latin typeface="+mn-ea"/>
              </a:rPr>
              <a:t>)</a:t>
            </a:r>
          </a:p>
          <a:p>
            <a:pPr marL="514350" indent="-514350" algn="ctr" fontAlgn="base">
              <a:buAutoNum type="arabicPeriod"/>
            </a:pPr>
            <a:endParaRPr lang="en-US" altLang="ko-KR" sz="2800" i="1" dirty="0" smtClean="0">
              <a:latin typeface="+mn-ea"/>
            </a:endParaRPr>
          </a:p>
          <a:p>
            <a:pPr marL="514350" indent="-514350" algn="ctr" fontAlgn="base">
              <a:buAutoNum type="arabicPeriod"/>
            </a:pPr>
            <a:r>
              <a:rPr lang="ko-KR" altLang="en-US" sz="2800" i="1" dirty="0" smtClean="0">
                <a:latin typeface="+mn-ea"/>
              </a:rPr>
              <a:t>세부 </a:t>
            </a:r>
            <a:r>
              <a:rPr lang="ko-KR" altLang="en-US" sz="2800" i="1" dirty="0">
                <a:latin typeface="+mn-ea"/>
              </a:rPr>
              <a:t>설계 과정 </a:t>
            </a:r>
            <a:r>
              <a:rPr lang="ko-KR" altLang="en-US" sz="2800" i="1" dirty="0" smtClean="0">
                <a:latin typeface="+mn-ea"/>
              </a:rPr>
              <a:t>계획</a:t>
            </a:r>
            <a:endParaRPr lang="en-US" altLang="ko-KR" sz="2800" i="1" dirty="0" smtClean="0">
              <a:latin typeface="+mn-ea"/>
            </a:endParaRPr>
          </a:p>
          <a:p>
            <a:pPr marL="514350" indent="-514350" algn="ctr" fontAlgn="base">
              <a:buAutoNum type="arabicPeriod"/>
            </a:pPr>
            <a:endParaRPr lang="ko-KR" altLang="en-US" sz="2800" i="1" dirty="0">
              <a:latin typeface="+mn-ea"/>
            </a:endParaRPr>
          </a:p>
          <a:p>
            <a:pPr algn="ctr" fontAlgn="base"/>
            <a:r>
              <a:rPr lang="en-US" altLang="ko-KR" sz="2800" i="1" dirty="0" smtClean="0">
                <a:latin typeface="+mn-ea"/>
              </a:rPr>
              <a:t>3. </a:t>
            </a:r>
            <a:r>
              <a:rPr lang="ko-KR" altLang="en-US" sz="2800" i="1" dirty="0">
                <a:latin typeface="+mn-ea"/>
              </a:rPr>
              <a:t>팀 구성 및 역할 </a:t>
            </a:r>
            <a:r>
              <a:rPr lang="ko-KR" altLang="en-US" sz="2800" i="1" dirty="0" err="1" smtClean="0">
                <a:latin typeface="+mn-ea"/>
              </a:rPr>
              <a:t>분담계획</a:t>
            </a:r>
            <a:endParaRPr lang="en-US" altLang="ko-KR" sz="2800" i="1" dirty="0" smtClean="0">
              <a:latin typeface="+mn-ea"/>
            </a:endParaRPr>
          </a:p>
          <a:p>
            <a:pPr algn="ctr" fontAlgn="base"/>
            <a:endParaRPr lang="ko-KR" altLang="en-US" sz="2800" i="1" dirty="0">
              <a:latin typeface="+mn-ea"/>
            </a:endParaRPr>
          </a:p>
          <a:p>
            <a:pPr algn="ctr" fontAlgn="base"/>
            <a:r>
              <a:rPr lang="en-US" altLang="ko-KR" sz="2800" i="1" dirty="0" smtClean="0">
                <a:latin typeface="+mn-ea"/>
              </a:rPr>
              <a:t>4. </a:t>
            </a:r>
            <a:r>
              <a:rPr lang="ko-KR" altLang="en-US" sz="2800" i="1" dirty="0">
                <a:latin typeface="+mn-ea"/>
              </a:rPr>
              <a:t>팀 협력 정도 및 참여도 분담 </a:t>
            </a:r>
            <a:r>
              <a:rPr lang="ko-KR" altLang="en-US" sz="2800" i="1" dirty="0" smtClean="0">
                <a:latin typeface="+mn-ea"/>
              </a:rPr>
              <a:t>계획 기술</a:t>
            </a:r>
            <a:endParaRPr lang="en-US" altLang="ko-KR" sz="2800" i="1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ko-KR" altLang="en-US" sz="2800" dirty="0"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2787" y="34140946"/>
            <a:ext cx="26590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/>
            <a:endParaRPr lang="ko-KR" altLang="en-US" dirty="0"/>
          </a:p>
          <a:p>
            <a:pPr algn="ctr" fontAlgn="base" latinLnBrk="1"/>
            <a:r>
              <a:rPr lang="en-US" altLang="ko-KR" sz="2800" i="1" dirty="0">
                <a:latin typeface="+mn-ea"/>
              </a:rPr>
              <a:t>Ⅲ</a:t>
            </a:r>
            <a:r>
              <a:rPr lang="en-US" altLang="ko-KR" sz="2800" i="1" dirty="0" smtClean="0">
                <a:latin typeface="+mn-ea"/>
              </a:rPr>
              <a:t>.</a:t>
            </a:r>
            <a:r>
              <a:rPr lang="ko-KR" altLang="en-US" sz="2800" i="1" dirty="0">
                <a:latin typeface="+mn-ea"/>
              </a:rPr>
              <a:t> </a:t>
            </a:r>
            <a:r>
              <a:rPr lang="ko-KR" altLang="en-US" sz="2800" i="1" dirty="0" smtClean="0">
                <a:latin typeface="+mn-ea"/>
              </a:rPr>
              <a:t>작품 제품화 및 시장 판매계획 기술 및 기대효과</a:t>
            </a:r>
            <a:endParaRPr lang="en-US" altLang="ko-KR" sz="2800" i="1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 smtClean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en-US" altLang="ko-KR" sz="2800" dirty="0">
              <a:latin typeface="+mn-ea"/>
            </a:endParaRPr>
          </a:p>
          <a:p>
            <a:pPr fontAlgn="base"/>
            <a:endParaRPr lang="ko-KR" altLang="en-US" sz="2800" dirty="0">
              <a:latin typeface="+mn-ea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857" y="742962"/>
            <a:ext cx="3444247" cy="1578867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75" y="41627808"/>
            <a:ext cx="5487166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9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>
            <a:extLst>
              <a:ext uri="{FF2B5EF4-FFF2-40B4-BE49-F238E27FC236}">
                <a16:creationId xmlns:a16="http://schemas.microsoft.com/office/drawing/2014/main" id="{4FFF4981-DDFB-4950-83BD-5784D1EA58E1}"/>
              </a:ext>
            </a:extLst>
          </p:cNvPr>
          <p:cNvGrpSpPr/>
          <p:nvPr/>
        </p:nvGrpSpPr>
        <p:grpSpPr>
          <a:xfrm>
            <a:off x="1681316" y="35691023"/>
            <a:ext cx="26654835" cy="6535164"/>
            <a:chOff x="1681316" y="35868329"/>
            <a:chExt cx="25931657" cy="6357857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4DA77450-16A7-4406-95F1-899BDCF42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54" b="19298"/>
            <a:stretch/>
          </p:blipFill>
          <p:spPr bwMode="auto">
            <a:xfrm>
              <a:off x="1681316" y="35868330"/>
              <a:ext cx="12380408" cy="635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EC430BCD-0AE0-4D15-899B-3426AB46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58857" y="35868329"/>
              <a:ext cx="12654116" cy="6357855"/>
            </a:xfrm>
            <a:prstGeom prst="rect">
              <a:avLst/>
            </a:prstGeom>
          </p:spPr>
        </p:pic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CAE54D8C-4DF4-4A3E-A108-403370DD7EF4}"/>
              </a:ext>
            </a:extLst>
          </p:cNvPr>
          <p:cNvSpPr/>
          <p:nvPr/>
        </p:nvSpPr>
        <p:spPr>
          <a:xfrm>
            <a:off x="0" y="48398"/>
            <a:ext cx="30275213" cy="5810866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47C81-B33C-44B7-94CF-16FEA186A539}"/>
              </a:ext>
            </a:extLst>
          </p:cNvPr>
          <p:cNvSpPr txBox="1"/>
          <p:nvPr/>
        </p:nvSpPr>
        <p:spPr>
          <a:xfrm>
            <a:off x="4861385" y="3385620"/>
            <a:ext cx="214597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0" b="1" spc="-300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구체관절인형용 </a:t>
            </a:r>
            <a:r>
              <a:rPr lang="ko-KR" altLang="en-US" sz="12000" b="1" spc="-300" dirty="0" err="1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인모가발</a:t>
            </a:r>
            <a:r>
              <a:rPr lang="ko-KR" altLang="en-US" sz="12000" b="1" spc="-300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제작</a:t>
            </a:r>
            <a:endParaRPr lang="ko-KR" altLang="en-US" sz="12000" b="1" spc="-300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28FD302-ACDB-4B8F-8145-F075947308AB}"/>
              </a:ext>
            </a:extLst>
          </p:cNvPr>
          <p:cNvSpPr/>
          <p:nvPr/>
        </p:nvSpPr>
        <p:spPr>
          <a:xfrm>
            <a:off x="1209367" y="782965"/>
            <a:ext cx="13092883" cy="16330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810EA-8CB7-4E64-9120-CCE123ABC6C6}"/>
              </a:ext>
            </a:extLst>
          </p:cNvPr>
          <p:cNvSpPr txBox="1"/>
          <p:nvPr/>
        </p:nvSpPr>
        <p:spPr>
          <a:xfrm>
            <a:off x="1445344" y="1160870"/>
            <a:ext cx="176839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2023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5400" b="1" dirty="0" err="1">
                <a:solidFill>
                  <a:schemeClr val="accent5">
                    <a:lumMod val="50000"/>
                  </a:schemeClr>
                </a:solidFill>
                <a:latin typeface="+mn-ea"/>
              </a:rPr>
              <a:t>Dx</a:t>
            </a:r>
            <a:r>
              <a:rPr lang="en-US" altLang="ko-KR" sz="54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. 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캡스톤디자인 </a:t>
            </a:r>
            <a:r>
              <a:rPr lang="ko-KR" alt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아젠다</a:t>
            </a:r>
            <a:r>
              <a:rPr lang="ko-KR" altLang="en-US" sz="5400" b="1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 경진대회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endParaRPr lang="ko-KR" altLang="en-US" sz="4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AEDB55F-BC5A-48AE-9D9B-F7E53F64108B}"/>
              </a:ext>
            </a:extLst>
          </p:cNvPr>
          <p:cNvGrpSpPr/>
          <p:nvPr/>
        </p:nvGrpSpPr>
        <p:grpSpPr>
          <a:xfrm>
            <a:off x="1445344" y="6593831"/>
            <a:ext cx="8170606" cy="5255628"/>
            <a:chOff x="973394" y="7669161"/>
            <a:chExt cx="9645445" cy="525562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B8E709F7-2084-4BC2-A24F-A277414438D3}"/>
                </a:ext>
              </a:extLst>
            </p:cNvPr>
            <p:cNvSpPr/>
            <p:nvPr/>
          </p:nvSpPr>
          <p:spPr>
            <a:xfrm>
              <a:off x="973394" y="7669161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0A39A1C-DBB6-4F1D-8826-F3B4C07A241B}"/>
                </a:ext>
              </a:extLst>
            </p:cNvPr>
            <p:cNvSpPr/>
            <p:nvPr/>
          </p:nvSpPr>
          <p:spPr>
            <a:xfrm>
              <a:off x="973394" y="9569827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FF58F0F-6DD3-4AAA-879F-40D350390673}"/>
                </a:ext>
              </a:extLst>
            </p:cNvPr>
            <p:cNvSpPr/>
            <p:nvPr/>
          </p:nvSpPr>
          <p:spPr>
            <a:xfrm>
              <a:off x="973394" y="11470493"/>
              <a:ext cx="9645445" cy="1454296"/>
            </a:xfrm>
            <a:prstGeom prst="roundRect">
              <a:avLst>
                <a:gd name="adj" fmla="val 3492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6C9D9-D77A-458E-8D46-F8367B38103F}"/>
                </a:ext>
              </a:extLst>
            </p:cNvPr>
            <p:cNvSpPr txBox="1"/>
            <p:nvPr/>
          </p:nvSpPr>
          <p:spPr>
            <a:xfrm>
              <a:off x="1695929" y="7842311"/>
              <a:ext cx="89229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600" b="1" dirty="0" err="1" smtClean="0">
                  <a:solidFill>
                    <a:schemeClr val="bg1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계열</a:t>
              </a:r>
              <a:r>
                <a:rPr lang="ko-KR" altLang="en-US" sz="6600" b="1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〮학과명</a:t>
              </a:r>
              <a:r>
                <a:rPr lang="en-US" altLang="ko-KR" sz="66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6600" b="1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팀명</a:t>
              </a:r>
              <a:r>
                <a:rPr lang="en-US" altLang="ko-KR" sz="66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0B810C-95FA-4F3D-A948-A610BBDCD6E4}"/>
                </a:ext>
              </a:extLst>
            </p:cNvPr>
            <p:cNvSpPr txBox="1"/>
            <p:nvPr/>
          </p:nvSpPr>
          <p:spPr>
            <a:xfrm>
              <a:off x="2149121" y="9819248"/>
              <a:ext cx="77874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책임교수</a:t>
              </a:r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〮</a:t>
              </a:r>
              <a:r>
                <a:rPr lang="ko-KR" altLang="en-US" sz="6000" b="1" dirty="0" err="1" smtClean="0">
                  <a:solidFill>
                    <a:schemeClr val="accent5">
                      <a:lumMod val="50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산업체명</a:t>
              </a:r>
              <a:endParaRPr lang="ko-KR" altLang="en-US" sz="6000" b="1" dirty="0">
                <a:solidFill>
                  <a:schemeClr val="accent5">
                    <a:lumMod val="50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97414F-941D-4803-80F9-A9EB3EF6B2F7}"/>
                </a:ext>
              </a:extLst>
            </p:cNvPr>
            <p:cNvSpPr txBox="1"/>
            <p:nvPr/>
          </p:nvSpPr>
          <p:spPr>
            <a:xfrm>
              <a:off x="3915633" y="11643643"/>
              <a:ext cx="421465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600" b="1" dirty="0" err="1" smtClean="0">
                  <a:solidFill>
                    <a:schemeClr val="bg1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참여학생</a:t>
              </a:r>
              <a:endPara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</p:grp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55D0302-5F4C-4481-ABDD-A97DAED42751}"/>
              </a:ext>
            </a:extLst>
          </p:cNvPr>
          <p:cNvSpPr/>
          <p:nvPr/>
        </p:nvSpPr>
        <p:spPr>
          <a:xfrm>
            <a:off x="9615949" y="6420681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미용계열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-</a:t>
            </a:r>
            <a:r>
              <a:rPr lang="ko-KR" altLang="en-US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헤어디자인전공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헤어파워브랜드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endParaRPr lang="ko-KR" altLang="en-US" sz="6000" dirty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F000CC6-1E9E-4B85-BFD2-26BC4F30F114}"/>
              </a:ext>
            </a:extLst>
          </p:cNvPr>
          <p:cNvSpPr/>
          <p:nvPr/>
        </p:nvSpPr>
        <p:spPr>
          <a:xfrm>
            <a:off x="10149298" y="8494497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유의경</a:t>
            </a:r>
            <a:r>
              <a:rPr lang="ko-KR" altLang="en-US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교수 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/ </a:t>
            </a:r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김호가모증모</a:t>
            </a:r>
            <a:r>
              <a:rPr lang="ko-KR" altLang="en-US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모이든</a:t>
            </a:r>
            <a:endParaRPr lang="ko-KR" altLang="en-US" sz="6000" dirty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86902DA-9141-4E7A-B312-5CB3F9E60E77}"/>
              </a:ext>
            </a:extLst>
          </p:cNvPr>
          <p:cNvSpPr/>
          <p:nvPr/>
        </p:nvSpPr>
        <p:spPr>
          <a:xfrm>
            <a:off x="10149298" y="10395163"/>
            <a:ext cx="18492070" cy="1454296"/>
          </a:xfrm>
          <a:prstGeom prst="roundRect">
            <a:avLst>
              <a:gd name="adj" fmla="val 3492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대표학생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: </a:t>
            </a:r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김링크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/ </a:t>
            </a:r>
            <a:r>
              <a:rPr lang="ko-KR" altLang="en-US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팀원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: </a:t>
            </a:r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김보건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6000" dirty="0" err="1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김대학</a:t>
            </a:r>
            <a:r>
              <a:rPr lang="en-US" altLang="ko-KR" sz="6000" dirty="0" smtClean="0">
                <a:solidFill>
                  <a:schemeClr val="tx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 </a:t>
            </a:r>
            <a:endParaRPr lang="en-US" altLang="ko-KR" sz="6000" dirty="0" smtClean="0">
              <a:solidFill>
                <a:schemeClr val="tx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CDDF587-A34E-48C5-9774-55B1D01686E4}"/>
              </a:ext>
            </a:extLst>
          </p:cNvPr>
          <p:cNvSpPr/>
          <p:nvPr/>
        </p:nvSpPr>
        <p:spPr>
          <a:xfrm>
            <a:off x="1445344" y="12891914"/>
            <a:ext cx="27196024" cy="1595630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0C45E-BEF7-4377-AF72-2909746F1D8D}"/>
              </a:ext>
            </a:extLst>
          </p:cNvPr>
          <p:cNvSpPr txBox="1"/>
          <p:nvPr/>
        </p:nvSpPr>
        <p:spPr>
          <a:xfrm>
            <a:off x="11924226" y="13206398"/>
            <a:ext cx="64267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운영 배경 및 목적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47809744-1333-4DF2-92E0-365736AD05B8}"/>
              </a:ext>
            </a:extLst>
          </p:cNvPr>
          <p:cNvSpPr/>
          <p:nvPr/>
        </p:nvSpPr>
        <p:spPr>
          <a:xfrm>
            <a:off x="1445344" y="22685248"/>
            <a:ext cx="27196024" cy="1454296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65099B-A093-4A75-8C39-711F707B5A23}"/>
              </a:ext>
            </a:extLst>
          </p:cNvPr>
          <p:cNvSpPr txBox="1"/>
          <p:nvPr/>
        </p:nvSpPr>
        <p:spPr>
          <a:xfrm>
            <a:off x="10220239" y="22858398"/>
            <a:ext cx="98347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작품 제작 방법 및 계획</a:t>
            </a:r>
            <a:endParaRPr lang="ko-KR" altLang="en-US" sz="6600" b="1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0775337-0852-431D-9AF9-1EECBA13AF59}"/>
              </a:ext>
            </a:extLst>
          </p:cNvPr>
          <p:cNvSpPr/>
          <p:nvPr/>
        </p:nvSpPr>
        <p:spPr>
          <a:xfrm>
            <a:off x="1445344" y="32337248"/>
            <a:ext cx="27196024" cy="1454296"/>
          </a:xfrm>
          <a:prstGeom prst="roundRect">
            <a:avLst>
              <a:gd name="adj" fmla="val 18695"/>
            </a:avLst>
          </a:prstGeom>
          <a:solidFill>
            <a:schemeClr val="accent2">
              <a:lumMod val="50000"/>
            </a:schemeClr>
          </a:solidFill>
          <a:ln w="266700" cmpd="dbl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3660" tIns="271830" rIns="543660" bIns="271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896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86482-AEB2-4439-9C64-1115D5C5D546}"/>
              </a:ext>
            </a:extLst>
          </p:cNvPr>
          <p:cNvSpPr txBox="1"/>
          <p:nvPr/>
        </p:nvSpPr>
        <p:spPr>
          <a:xfrm>
            <a:off x="12590277" y="32510398"/>
            <a:ext cx="50946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 대 효 과</a:t>
            </a:r>
            <a:endParaRPr lang="ko-KR" altLang="en-US" sz="6600" b="1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45157CF1-BC4B-4060-A367-8BF677C5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316" y="26419637"/>
            <a:ext cx="11444134" cy="561726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A174351-19A1-41B1-AD15-F735DFB5E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397" y="28542770"/>
            <a:ext cx="7028362" cy="328791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6B0220B-0CFF-4E23-8C41-9A63A7F34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5399" y="24834287"/>
            <a:ext cx="7118498" cy="328791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2F6B6303-B2C0-4D6C-AD64-186A62C67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397" y="24834287"/>
            <a:ext cx="7028362" cy="3246284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A1C988E-4175-4DB9-A99B-1132799D5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3006" y="28324136"/>
            <a:ext cx="7028362" cy="35065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AC193D0-193A-4AE7-8A44-44848BD678FB}"/>
              </a:ext>
            </a:extLst>
          </p:cNvPr>
          <p:cNvSpPr txBox="1"/>
          <p:nvPr/>
        </p:nvSpPr>
        <p:spPr>
          <a:xfrm>
            <a:off x="1745607" y="24512598"/>
            <a:ext cx="111027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시장조사를 통한 주제선정 및 디자인 설계 실시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구체관절인형 크기 및 디자인에 적합한 가발 제작 실시 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연속 수정보완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각 인형의 연출 주제에 적합한 형태로 헤어 스타일링 실시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  <a:sym typeface="Wingdings" panose="05000000000000000000" pitchFamily="2" charset="2"/>
              </a:rPr>
              <a:t> Creative contents development + Job Achievement 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  <a:sym typeface="Wingdings" panose="05000000000000000000" pitchFamily="2" charset="2"/>
              </a:rPr>
              <a:t>수행</a:t>
            </a:r>
            <a:endParaRPr lang="ko-KR" altLang="en-US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CA80AB93-2EDD-43F5-BFC9-57E5BB928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1248" y="16034051"/>
            <a:ext cx="12747423" cy="614463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D10522-21F1-4D51-9010-5F29BEB7BF9B}"/>
              </a:ext>
            </a:extLst>
          </p:cNvPr>
          <p:cNvSpPr txBox="1"/>
          <p:nvPr/>
        </p:nvSpPr>
        <p:spPr>
          <a:xfrm>
            <a:off x="15535145" y="14914223"/>
            <a:ext cx="131529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3200" b="1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키덜트</a:t>
            </a: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시장의 확장</a:t>
            </a:r>
            <a:r>
              <a:rPr lang="en-US" altLang="ko-KR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</a:t>
            </a: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및 </a:t>
            </a:r>
            <a:r>
              <a:rPr lang="en-US" altLang="ko-KR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customization </a:t>
            </a: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선호도 급증</a:t>
            </a:r>
            <a:endParaRPr lang="en-US" altLang="ko-KR" sz="32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3200" b="1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인모가발의</a:t>
            </a: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장점 활용 및 새로운 시장선점 기회 포착으로 아이템 개발 실시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593B11-6701-4D4D-B58A-3F814F938629}"/>
              </a:ext>
            </a:extLst>
          </p:cNvPr>
          <p:cNvSpPr txBox="1"/>
          <p:nvPr/>
        </p:nvSpPr>
        <p:spPr>
          <a:xfrm>
            <a:off x="1745607" y="34327050"/>
            <a:ext cx="12556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키덜트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시장 요구도를 반영하여 창의적인 주제 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계절감각 등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를 접목한 작품 완성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작품 제작 중 발생하는 다양한 문제해결을 위한 전략 수정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-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적용 과정 학습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AD0148-DA80-4F1B-9FC1-9E313727A62D}"/>
              </a:ext>
            </a:extLst>
          </p:cNvPr>
          <p:cNvSpPr txBox="1"/>
          <p:nvPr/>
        </p:nvSpPr>
        <p:spPr>
          <a:xfrm>
            <a:off x="15402883" y="34327050"/>
            <a:ext cx="12159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기존 직무역량을 강화하며 지속적으로 새로운 시장 탐색 </a:t>
            </a:r>
            <a:r>
              <a:rPr lang="en-US" altLang="ko-KR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– 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발굴하는 과정 체득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작품 완성도 증진과정에서 </a:t>
            </a:r>
            <a:r>
              <a:rPr lang="ko-KR" altLang="en-US" sz="2800" b="1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전문직업인으로서의</a:t>
            </a:r>
            <a:r>
              <a:rPr lang="ko-KR" altLang="en-US" sz="28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직무 및 핵심역량 성공적 배양</a:t>
            </a:r>
            <a:endParaRPr lang="en-US" altLang="ko-KR" sz="28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4090F9-CB89-4725-9921-713E5A14950A}"/>
              </a:ext>
            </a:extLst>
          </p:cNvPr>
          <p:cNvSpPr txBox="1"/>
          <p:nvPr/>
        </p:nvSpPr>
        <p:spPr>
          <a:xfrm>
            <a:off x="1745607" y="14914223"/>
            <a:ext cx="13343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대학 산학연 연계 교육과정 개발 및 운영을 통한 직무역량 강화 체계 수립</a:t>
            </a:r>
            <a:endParaRPr lang="en-US" altLang="ko-KR" sz="3200" b="1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3200" b="1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캡스톤디자인으로</a:t>
            </a:r>
            <a:r>
              <a:rPr lang="ko-KR" altLang="en-US" sz="3200" b="1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지역 시장요구도를 반영한 창의적 직무수행 역량 배양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C56A8FC-7A31-4979-8316-B1082CA83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2864" y="15956678"/>
            <a:ext cx="12822573" cy="65092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983" y="626769"/>
            <a:ext cx="3444247" cy="157886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826" y="42232183"/>
            <a:ext cx="5487166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3524</TotalTime>
  <Words>319</Words>
  <Application>Microsoft Office PowerPoint</Application>
  <PresentationFormat>사용자 지정</PresentationFormat>
  <Paragraphs>85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9" baseType="lpstr">
      <vt:lpstr>나눔스퀘어 네오 Regular</vt:lpstr>
      <vt:lpstr>맑은 고딕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노경미</dc:creator>
  <cp:lastModifiedBy>Windows 사용자</cp:lastModifiedBy>
  <cp:revision>162</cp:revision>
  <cp:lastPrinted>2023-08-29T04:25:16Z</cp:lastPrinted>
  <dcterms:created xsi:type="dcterms:W3CDTF">2014-07-06T03:39:39Z</dcterms:created>
  <dcterms:modified xsi:type="dcterms:W3CDTF">2023-08-29T04:45:07Z</dcterms:modified>
</cp:coreProperties>
</file>